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1" d="100"/>
          <a:sy n="51" d="100"/>
        </p:scale>
        <p:origin x="229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3088356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1089333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322029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2867009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1889425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2617232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167592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1104210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2872840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39166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2CC3D6-1E15-4AE3-B2CC-64683B349C01}" type="datetimeFigureOut">
              <a:rPr kumimoji="1" lang="ja-JP" altLang="en-US" smtClean="0"/>
              <a:t>2020/4/3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90964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82CC3D6-1E15-4AE3-B2CC-64683B349C01}" type="datetimeFigureOut">
              <a:rPr kumimoji="1" lang="ja-JP" altLang="en-US" smtClean="0"/>
              <a:t>2020/4/3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C777DE5-0962-4D10-91CE-C94676373712}" type="slidenum">
              <a:rPr kumimoji="1" lang="ja-JP" altLang="en-US" smtClean="0"/>
              <a:t>‹#›</a:t>
            </a:fld>
            <a:endParaRPr kumimoji="1" lang="ja-JP" altLang="en-US"/>
          </a:p>
        </p:txBody>
      </p:sp>
    </p:spTree>
    <p:extLst>
      <p:ext uri="{BB962C8B-B14F-4D97-AF65-F5344CB8AC3E}">
        <p14:creationId xmlns:p14="http://schemas.microsoft.com/office/powerpoint/2010/main" val="27408773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0768" y="427715"/>
            <a:ext cx="5067852" cy="848253"/>
          </a:xfrm>
          <a:solidFill>
            <a:srgbClr val="FFC000"/>
          </a:solidFill>
        </p:spPr>
        <p:txBody>
          <a:bodyPr lIns="72000" tIns="72000" rIns="72000" bIns="72000">
            <a:normAutofit/>
          </a:bodyPr>
          <a:lstStyle/>
          <a:p>
            <a:r>
              <a:rPr kumimoji="1" lang="ja-JP" altLang="en-US" sz="5000" dirty="0" smtClean="0">
                <a:latin typeface="HGS創英角ｺﾞｼｯｸUB" panose="020B0900000000000000" pitchFamily="50" charset="-128"/>
                <a:ea typeface="HGS創英角ｺﾞｼｯｸUB" panose="020B0900000000000000" pitchFamily="50" charset="-128"/>
              </a:rPr>
              <a:t>重要なお知らせ</a:t>
            </a:r>
            <a:endParaRPr kumimoji="1" lang="ja-JP" altLang="en-US" sz="5000" dirty="0">
              <a:latin typeface="+mn-ea"/>
              <a:ea typeface="+mn-ea"/>
            </a:endParaRPr>
          </a:p>
        </p:txBody>
      </p:sp>
      <p:sp>
        <p:nvSpPr>
          <p:cNvPr id="4" name="タイトル 1"/>
          <p:cNvSpPr txBox="1">
            <a:spLocks/>
          </p:cNvSpPr>
          <p:nvPr/>
        </p:nvSpPr>
        <p:spPr>
          <a:xfrm>
            <a:off x="294500" y="4903215"/>
            <a:ext cx="6477000" cy="2666818"/>
          </a:xfrm>
          <a:prstGeom prst="rect">
            <a:avLst/>
          </a:prstGeom>
        </p:spPr>
        <p:txBody>
          <a:bodyPr vert="horz" lIns="91440" tIns="45720" rIns="91440" bIns="45720" rtlCol="0" anchor="t" anchorCtr="0">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50000"/>
              </a:lnSpc>
            </a:pPr>
            <a:r>
              <a:rPr lang="en-US" altLang="ja-JP" sz="1900" b="1" dirty="0" smtClean="0">
                <a:solidFill>
                  <a:srgbClr val="002060"/>
                </a:solidFill>
                <a:latin typeface="+mn-lt"/>
              </a:rPr>
              <a:t>※</a:t>
            </a:r>
            <a:r>
              <a:rPr lang="ja-JP" altLang="en-US" sz="1900" b="1" dirty="0">
                <a:solidFill>
                  <a:srgbClr val="002060"/>
                </a:solidFill>
              </a:rPr>
              <a:t>以下の</a:t>
            </a:r>
            <a:r>
              <a:rPr lang="ja-JP" altLang="en-US" sz="1900" b="1" dirty="0" smtClean="0">
                <a:solidFill>
                  <a:srgbClr val="002060"/>
                </a:solidFill>
              </a:rPr>
              <a:t>ご用件に限り、</a:t>
            </a:r>
            <a:r>
              <a:rPr lang="ja-JP" altLang="en-US" sz="1900" b="1" dirty="0" smtClean="0">
                <a:solidFill>
                  <a:srgbClr val="002060"/>
                </a:solidFill>
                <a:latin typeface="+mn-lt"/>
              </a:rPr>
              <a:t>病棟入口に備え付けの</a:t>
            </a:r>
            <a:endParaRPr lang="en-US" altLang="ja-JP" sz="1900" b="1" dirty="0" smtClean="0">
              <a:solidFill>
                <a:srgbClr val="002060"/>
              </a:solidFill>
              <a:latin typeface="+mn-lt"/>
            </a:endParaRPr>
          </a:p>
          <a:p>
            <a:pPr algn="l">
              <a:lnSpc>
                <a:spcPct val="150000"/>
              </a:lnSpc>
            </a:pPr>
            <a:r>
              <a:rPr lang="ja-JP" altLang="en-US" sz="1900" b="1" dirty="0">
                <a:solidFill>
                  <a:srgbClr val="002060"/>
                </a:solidFill>
                <a:latin typeface="+mn-lt"/>
              </a:rPr>
              <a:t>　</a:t>
            </a:r>
            <a:r>
              <a:rPr lang="ja-JP" altLang="en-US" sz="1900" b="1" dirty="0" smtClean="0">
                <a:solidFill>
                  <a:srgbClr val="002060"/>
                </a:solidFill>
                <a:latin typeface="+mn-lt"/>
              </a:rPr>
              <a:t>インターホンにて病棟担当者へお伝え下さい。</a:t>
            </a:r>
            <a:endParaRPr lang="en-US" altLang="ja-JP" sz="1900" b="1" dirty="0" smtClean="0">
              <a:solidFill>
                <a:srgbClr val="002060"/>
              </a:solidFill>
              <a:latin typeface="+mn-lt"/>
            </a:endParaRPr>
          </a:p>
          <a:p>
            <a:pPr algn="l">
              <a:lnSpc>
                <a:spcPct val="150000"/>
              </a:lnSpc>
            </a:pPr>
            <a:r>
              <a:rPr lang="ja-JP" altLang="en-US" sz="1900" b="1" dirty="0" smtClean="0">
                <a:solidFill>
                  <a:srgbClr val="002060"/>
                </a:solidFill>
                <a:latin typeface="+mn-lt"/>
              </a:rPr>
              <a:t>　・入退院時の付き添い</a:t>
            </a:r>
            <a:endParaRPr lang="en-US" altLang="ja-JP" sz="1900" b="1" dirty="0" smtClean="0">
              <a:solidFill>
                <a:srgbClr val="002060"/>
              </a:solidFill>
              <a:latin typeface="+mn-lt"/>
            </a:endParaRPr>
          </a:p>
          <a:p>
            <a:pPr algn="l">
              <a:lnSpc>
                <a:spcPct val="150000"/>
              </a:lnSpc>
            </a:pPr>
            <a:r>
              <a:rPr lang="ja-JP" altLang="en-US" sz="1900" b="1" dirty="0" smtClean="0">
                <a:solidFill>
                  <a:srgbClr val="002060"/>
                </a:solidFill>
                <a:latin typeface="+mn-lt"/>
              </a:rPr>
              <a:t>　・病院から連絡があった場合</a:t>
            </a:r>
            <a:r>
              <a:rPr lang="ja-JP" altLang="en-US" sz="1900" b="1" dirty="0">
                <a:solidFill>
                  <a:srgbClr val="002060"/>
                </a:solidFill>
                <a:latin typeface="+mn-lt"/>
              </a:rPr>
              <a:t>　</a:t>
            </a:r>
            <a:endParaRPr lang="en-US" altLang="ja-JP" sz="1900" b="1" dirty="0" smtClean="0">
              <a:solidFill>
                <a:srgbClr val="002060"/>
              </a:solidFill>
              <a:latin typeface="+mn-lt"/>
            </a:endParaRPr>
          </a:p>
          <a:p>
            <a:pPr algn="l">
              <a:lnSpc>
                <a:spcPct val="150000"/>
              </a:lnSpc>
            </a:pPr>
            <a:r>
              <a:rPr lang="ja-JP" altLang="en-US" sz="1900" b="1" dirty="0" smtClean="0">
                <a:solidFill>
                  <a:srgbClr val="002060"/>
                </a:solidFill>
                <a:latin typeface="+mn-lt"/>
              </a:rPr>
              <a:t>　・日</a:t>
            </a:r>
            <a:r>
              <a:rPr lang="ja-JP" altLang="en-US" sz="1900" b="1" dirty="0">
                <a:solidFill>
                  <a:srgbClr val="002060"/>
                </a:solidFill>
                <a:latin typeface="+mn-lt"/>
              </a:rPr>
              <a:t>用品</a:t>
            </a:r>
            <a:r>
              <a:rPr lang="ja-JP" altLang="en-US" sz="1900" b="1" smtClean="0">
                <a:solidFill>
                  <a:srgbClr val="002060"/>
                </a:solidFill>
                <a:latin typeface="+mn-lt"/>
              </a:rPr>
              <a:t>の</a:t>
            </a:r>
            <a:r>
              <a:rPr lang="ja-JP" altLang="en-US" sz="1900" b="1" smtClean="0">
                <a:solidFill>
                  <a:srgbClr val="002060"/>
                </a:solidFill>
                <a:latin typeface="+mn-lt"/>
              </a:rPr>
              <a:t>受け渡し（</a:t>
            </a:r>
            <a:r>
              <a:rPr lang="en-US" altLang="ja-JP" sz="1900" b="1" dirty="0" smtClean="0">
                <a:solidFill>
                  <a:srgbClr val="002060"/>
                </a:solidFill>
                <a:latin typeface="+mn-lt"/>
              </a:rPr>
              <a:t>15</a:t>
            </a:r>
            <a:r>
              <a:rPr lang="ja-JP" altLang="en-US" sz="1900" b="1" dirty="0" smtClean="0">
                <a:solidFill>
                  <a:srgbClr val="002060"/>
                </a:solidFill>
                <a:latin typeface="+mn-lt"/>
              </a:rPr>
              <a:t>時～</a:t>
            </a:r>
            <a:r>
              <a:rPr lang="en-US" altLang="ja-JP" sz="1900" b="1" dirty="0" smtClean="0">
                <a:solidFill>
                  <a:srgbClr val="002060"/>
                </a:solidFill>
                <a:latin typeface="+mn-lt"/>
              </a:rPr>
              <a:t>17</a:t>
            </a:r>
            <a:r>
              <a:rPr lang="ja-JP" altLang="en-US" sz="1900" b="1" dirty="0" smtClean="0">
                <a:solidFill>
                  <a:srgbClr val="002060"/>
                </a:solidFill>
                <a:latin typeface="+mn-lt"/>
              </a:rPr>
              <a:t>時の間に限る）</a:t>
            </a:r>
            <a:endParaRPr lang="en-US" altLang="ja-JP" sz="1900" b="1" dirty="0" smtClean="0">
              <a:solidFill>
                <a:srgbClr val="002060"/>
              </a:solidFill>
              <a:latin typeface="+mn-lt"/>
            </a:endParaRPr>
          </a:p>
          <a:p>
            <a:pPr algn="l">
              <a:lnSpc>
                <a:spcPct val="150000"/>
              </a:lnSpc>
            </a:pPr>
            <a:r>
              <a:rPr lang="ja-JP" altLang="en-US" sz="1900" b="1" dirty="0">
                <a:solidFill>
                  <a:srgbClr val="002060"/>
                </a:solidFill>
                <a:latin typeface="+mn-lt"/>
              </a:rPr>
              <a:t>　</a:t>
            </a:r>
            <a:r>
              <a:rPr lang="ja-JP" altLang="en-US" sz="1900" b="1" dirty="0" smtClean="0">
                <a:solidFill>
                  <a:srgbClr val="002060"/>
                </a:solidFill>
                <a:latin typeface="+mn-lt"/>
              </a:rPr>
              <a:t>いずれの場合も１名程度での入館をお願いいたします。</a:t>
            </a:r>
            <a:endParaRPr lang="en-US" altLang="ja-JP" sz="1900" b="1" dirty="0" smtClean="0">
              <a:solidFill>
                <a:srgbClr val="002060"/>
              </a:solidFill>
              <a:latin typeface="+mn-lt"/>
            </a:endParaRPr>
          </a:p>
        </p:txBody>
      </p:sp>
      <p:sp>
        <p:nvSpPr>
          <p:cNvPr id="5" name="タイトル 1"/>
          <p:cNvSpPr txBox="1">
            <a:spLocks/>
          </p:cNvSpPr>
          <p:nvPr/>
        </p:nvSpPr>
        <p:spPr>
          <a:xfrm>
            <a:off x="1336683" y="7729276"/>
            <a:ext cx="4981062" cy="996762"/>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800" b="1" dirty="0" smtClean="0"/>
              <a:t>ご理解とご協力のほど、</a:t>
            </a:r>
            <a:endParaRPr lang="en-US" altLang="ja-JP" sz="2800" b="1" dirty="0" smtClean="0"/>
          </a:p>
          <a:p>
            <a:r>
              <a:rPr lang="ja-JP" altLang="en-US" sz="2800" b="1" dirty="0" smtClean="0"/>
              <a:t>よろしくお願いいたします。</a:t>
            </a:r>
            <a:endParaRPr lang="ja-JP" altLang="en-US" sz="2800" b="1" dirty="0"/>
          </a:p>
        </p:txBody>
      </p:sp>
      <p:sp>
        <p:nvSpPr>
          <p:cNvPr id="6" name="タイトル 1"/>
          <p:cNvSpPr txBox="1">
            <a:spLocks/>
          </p:cNvSpPr>
          <p:nvPr/>
        </p:nvSpPr>
        <p:spPr>
          <a:xfrm>
            <a:off x="1279665" y="15824192"/>
            <a:ext cx="1831187" cy="173834"/>
          </a:xfrm>
          <a:prstGeom prst="rect">
            <a:avLst/>
          </a:prstGeom>
        </p:spPr>
        <p:txBody>
          <a:bodyPr vert="horz" lIns="91440" tIns="45720" rIns="91440" bIns="45720" rtlCol="0" anchor="b">
            <a:normAutofit fontScale="32500" lnSpcReduction="20000"/>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000" dirty="0" smtClean="0"/>
              <a:t>仙台市立病院　病院長</a:t>
            </a:r>
            <a:endParaRPr lang="ja-JP" altLang="en-US" sz="2000" dirty="0"/>
          </a:p>
        </p:txBody>
      </p:sp>
      <p:sp>
        <p:nvSpPr>
          <p:cNvPr id="7" name="タイトル 1"/>
          <p:cNvSpPr txBox="1">
            <a:spLocks/>
          </p:cNvSpPr>
          <p:nvPr/>
        </p:nvSpPr>
        <p:spPr>
          <a:xfrm>
            <a:off x="4570154" y="8722057"/>
            <a:ext cx="2282395" cy="597264"/>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smtClean="0"/>
              <a:t>仙台市立病院長</a:t>
            </a:r>
            <a:endParaRPr lang="en-US" altLang="ja-JP" sz="1400" dirty="0" smtClean="0"/>
          </a:p>
          <a:p>
            <a:pPr algn="l"/>
            <a:r>
              <a:rPr lang="ja-JP" altLang="en-US" sz="1400" dirty="0" smtClean="0"/>
              <a:t>令和</a:t>
            </a:r>
            <a:r>
              <a:rPr lang="en-US" altLang="ja-JP" sz="1400" dirty="0" smtClean="0"/>
              <a:t>2</a:t>
            </a:r>
            <a:r>
              <a:rPr lang="ja-JP" altLang="en-US" sz="1400" dirty="0" smtClean="0"/>
              <a:t>年</a:t>
            </a:r>
            <a:r>
              <a:rPr lang="en-US" altLang="ja-JP" sz="1400" dirty="0" smtClean="0"/>
              <a:t>4</a:t>
            </a:r>
            <a:r>
              <a:rPr lang="ja-JP" altLang="en-US" sz="1400" dirty="0" smtClean="0"/>
              <a:t>月</a:t>
            </a:r>
            <a:r>
              <a:rPr lang="en-US" altLang="ja-JP" sz="1400" dirty="0"/>
              <a:t>3</a:t>
            </a:r>
            <a:r>
              <a:rPr lang="ja-JP" altLang="en-US" sz="1400" smtClean="0"/>
              <a:t>日</a:t>
            </a:r>
            <a:r>
              <a:rPr lang="ja-JP" altLang="en-US" sz="1400" dirty="0" smtClean="0"/>
              <a:t>作成</a:t>
            </a:r>
            <a:endParaRPr lang="ja-JP" altLang="en-US" sz="1400" dirty="0"/>
          </a:p>
        </p:txBody>
      </p:sp>
      <p:sp>
        <p:nvSpPr>
          <p:cNvPr id="3" name="正方形/長方形 2"/>
          <p:cNvSpPr/>
          <p:nvPr/>
        </p:nvSpPr>
        <p:spPr>
          <a:xfrm>
            <a:off x="209550" y="285750"/>
            <a:ext cx="6477000" cy="9267683"/>
          </a:xfrm>
          <a:prstGeom prst="rect">
            <a:avLst/>
          </a:prstGeom>
          <a:noFill/>
          <a:ln w="76200">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お願い 医者　イラスト」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1147" y="7890681"/>
            <a:ext cx="1151456" cy="16627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お願い 医者　イラスト」の画像検索結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600" y="7890681"/>
            <a:ext cx="1035063" cy="1662752"/>
          </a:xfrm>
          <a:prstGeom prst="rect">
            <a:avLst/>
          </a:prstGeom>
          <a:noFill/>
          <a:extLst>
            <a:ext uri="{909E8E84-426E-40DD-AFC4-6F175D3DCCD1}">
              <a14:hiddenFill xmlns:a14="http://schemas.microsoft.com/office/drawing/2010/main">
                <a:solidFill>
                  <a:srgbClr val="FFFFFF"/>
                </a:solidFill>
              </a14:hiddenFill>
            </a:ext>
          </a:extLst>
        </p:spPr>
      </p:pic>
      <p:sp>
        <p:nvSpPr>
          <p:cNvPr id="10" name="タイトル 1"/>
          <p:cNvSpPr txBox="1">
            <a:spLocks/>
          </p:cNvSpPr>
          <p:nvPr/>
        </p:nvSpPr>
        <p:spPr>
          <a:xfrm>
            <a:off x="361322" y="1334849"/>
            <a:ext cx="6198966" cy="1922172"/>
          </a:xfrm>
          <a:prstGeom prst="rect">
            <a:avLst/>
          </a:prstGeom>
          <a:solidFill>
            <a:srgbClr val="FF0000"/>
          </a:solidFill>
        </p:spPr>
        <p:txBody>
          <a:bodyPr vert="horz" lIns="72000" tIns="72000" rIns="72000" bIns="72000" rtlCol="0" anchor="ctr" anchorCtr="0">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9000" b="1" dirty="0" smtClean="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面 会 禁 止</a:t>
            </a:r>
            <a:endParaRPr lang="en-US" altLang="ja-JP" sz="9000" b="1" dirty="0" smtClean="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1" name="タイトル 1"/>
          <p:cNvSpPr txBox="1">
            <a:spLocks/>
          </p:cNvSpPr>
          <p:nvPr/>
        </p:nvSpPr>
        <p:spPr>
          <a:xfrm>
            <a:off x="257688" y="3424264"/>
            <a:ext cx="6634009" cy="1331038"/>
          </a:xfrm>
          <a:prstGeom prst="rect">
            <a:avLst/>
          </a:prstGeom>
          <a:noFill/>
        </p:spPr>
        <p:txBody>
          <a:bodyPr vert="horz" lIns="0" tIns="0" rIns="0" bIns="0" rtlCol="0" anchor="ctr" anchorCtr="0">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50000"/>
              </a:lnSpc>
            </a:pPr>
            <a:r>
              <a:rPr lang="ja-JP" altLang="en-US" sz="1900" b="1" dirty="0" smtClean="0">
                <a:latin typeface="ＭＳ ゴシック" panose="020B0609070205080204" pitchFamily="49" charset="-128"/>
                <a:ea typeface="ＭＳ ゴシック" panose="020B0609070205080204" pitchFamily="49" charset="-128"/>
              </a:rPr>
              <a:t>新型コロナウィルス感染症が全国的に拡大しております。</a:t>
            </a:r>
            <a:endParaRPr lang="en-US" altLang="ja-JP" sz="1900" b="1" dirty="0" smtClean="0">
              <a:latin typeface="ＭＳ ゴシック" panose="020B0609070205080204" pitchFamily="49" charset="-128"/>
              <a:ea typeface="ＭＳ ゴシック" panose="020B0609070205080204" pitchFamily="49" charset="-128"/>
            </a:endParaRPr>
          </a:p>
          <a:p>
            <a:pPr>
              <a:lnSpc>
                <a:spcPct val="150000"/>
              </a:lnSpc>
            </a:pPr>
            <a:r>
              <a:rPr lang="ja-JP" altLang="en-US" sz="1900" b="1" dirty="0" smtClean="0">
                <a:latin typeface="ＭＳ ゴシック" panose="020B0609070205080204" pitchFamily="49" charset="-128"/>
                <a:ea typeface="ＭＳ ゴシック" panose="020B0609070205080204" pitchFamily="49" charset="-128"/>
              </a:rPr>
              <a:t>入院患者様を感染から守るため、</a:t>
            </a:r>
            <a:endParaRPr lang="en-US" altLang="ja-JP" sz="1900" b="1" dirty="0" smtClean="0">
              <a:latin typeface="ＭＳ ゴシック" panose="020B0609070205080204" pitchFamily="49" charset="-128"/>
              <a:ea typeface="ＭＳ ゴシック" panose="020B0609070205080204" pitchFamily="49" charset="-128"/>
            </a:endParaRPr>
          </a:p>
          <a:p>
            <a:pPr>
              <a:lnSpc>
                <a:spcPct val="150000"/>
              </a:lnSpc>
            </a:pPr>
            <a:endParaRPr lang="en-US" altLang="ja-JP" sz="500" b="1" dirty="0">
              <a:latin typeface="ＭＳ ゴシック" panose="020B0609070205080204" pitchFamily="49" charset="-128"/>
              <a:ea typeface="ＭＳ ゴシック" panose="020B0609070205080204" pitchFamily="49" charset="-128"/>
            </a:endParaRPr>
          </a:p>
          <a:p>
            <a:pPr>
              <a:lnSpc>
                <a:spcPct val="150000"/>
              </a:lnSpc>
            </a:pPr>
            <a:r>
              <a:rPr lang="ja-JP" altLang="en-US" sz="2450" b="1" dirty="0" smtClean="0">
                <a:solidFill>
                  <a:srgbClr val="FF0000"/>
                </a:solidFill>
                <a:latin typeface="ＭＳ ゴシック" panose="020B0609070205080204" pitchFamily="49" charset="-128"/>
                <a:ea typeface="ＭＳ ゴシック" panose="020B0609070205080204" pitchFamily="49" charset="-128"/>
              </a:rPr>
              <a:t>４月１日から原則面会禁止となっております。</a:t>
            </a:r>
            <a:endParaRPr lang="ja-JP" altLang="en-US" sz="2450" b="1" dirty="0">
              <a:solidFill>
                <a:srgbClr val="FF0000"/>
              </a:solidFill>
              <a:latin typeface="ＭＳ ゴシック" panose="020B0609070205080204" pitchFamily="49" charset="-128"/>
              <a:ea typeface="ＭＳ ゴシック" panose="020B0609070205080204" pitchFamily="49" charset="-128"/>
            </a:endParaRPr>
          </a:p>
        </p:txBody>
      </p:sp>
      <p:cxnSp>
        <p:nvCxnSpPr>
          <p:cNvPr id="9" name="直線コネクタ 8"/>
          <p:cNvCxnSpPr/>
          <p:nvPr/>
        </p:nvCxnSpPr>
        <p:spPr>
          <a:xfrm>
            <a:off x="318981" y="4782252"/>
            <a:ext cx="6258138" cy="12449"/>
          </a:xfrm>
          <a:prstGeom prst="line">
            <a:avLst/>
          </a:prstGeom>
          <a:ln w="57150" cmpd="thickThi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26725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130</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HGS創英角ｺﾞｼｯｸUB</vt:lpstr>
      <vt:lpstr>ＭＳ ゴシック</vt:lpstr>
      <vt:lpstr>游ゴシック</vt:lpstr>
      <vt:lpstr>游ゴシック Light</vt:lpstr>
      <vt:lpstr>Arial</vt:lpstr>
      <vt:lpstr>Calibri</vt:lpstr>
      <vt:lpstr>Calibri Light</vt:lpstr>
      <vt:lpstr>Office テーマ</vt:lpstr>
      <vt:lpstr>重要なお知らせ</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面会制限のお願い 新型コロナウイルス感染症対策として以下についてご協力願います。 不要不急の面会（お見舞い等）はご遠慮ください。</dc:title>
  <dc:creator>仙台市立病院</dc:creator>
  <cp:lastModifiedBy>仙台市立病院</cp:lastModifiedBy>
  <cp:revision>18</cp:revision>
  <cp:lastPrinted>2020-04-03T05:58:48Z</cp:lastPrinted>
  <dcterms:created xsi:type="dcterms:W3CDTF">2020-02-25T02:44:47Z</dcterms:created>
  <dcterms:modified xsi:type="dcterms:W3CDTF">2020-04-03T05:58:57Z</dcterms:modified>
</cp:coreProperties>
</file>